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58" r:id="rId5"/>
    <p:sldId id="263" r:id="rId6"/>
    <p:sldId id="262" r:id="rId7"/>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B1F2E703-99B5-4237-AB07-8037498C613F}">
          <p14:sldIdLst>
            <p14:sldId id="256"/>
          </p14:sldIdLst>
        </p14:section>
        <p14:section name="Secção Sem Título" id="{3CC3B915-C76D-4C61-BC43-BE613CCCE06C}">
          <p14:sldIdLst>
            <p14:sldId id="260"/>
            <p14:sldId id="259"/>
            <p14:sldId id="258"/>
            <p14:sldId id="263"/>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4283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163414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206634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411668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424480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3CCB3168-1233-451B-855F-78AE120736BE}" type="datetimeFigureOut">
              <a:rPr lang="pt-PT" smtClean="0"/>
              <a:t>08/10/2017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29406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3CCB3168-1233-451B-855F-78AE120736BE}" type="datetimeFigureOut">
              <a:rPr lang="pt-PT" smtClean="0"/>
              <a:t>08/10/2017</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914210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3CCB3168-1233-451B-855F-78AE120736BE}" type="datetimeFigureOut">
              <a:rPr lang="pt-PT" smtClean="0"/>
              <a:t>08/10/2017</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386854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CCB3168-1233-451B-855F-78AE120736BE}" type="datetimeFigureOut">
              <a:rPr lang="pt-PT" smtClean="0"/>
              <a:t>08/10/2017</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13430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CCB3168-1233-451B-855F-78AE120736BE}" type="datetimeFigureOut">
              <a:rPr lang="pt-PT" smtClean="0"/>
              <a:t>08/10/2017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366790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3CCB3168-1233-451B-855F-78AE120736BE}" type="datetimeFigureOut">
              <a:rPr lang="pt-PT" smtClean="0"/>
              <a:t>08/10/2017</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7E2C121C-27B1-49D0-841B-510C7DE47E21}" type="slidenum">
              <a:rPr lang="pt-PT" smtClean="0"/>
              <a:t>‹nº›</a:t>
            </a:fld>
            <a:endParaRPr lang="pt-PT"/>
          </a:p>
        </p:txBody>
      </p:sp>
    </p:spTree>
    <p:extLst>
      <p:ext uri="{BB962C8B-B14F-4D97-AF65-F5344CB8AC3E}">
        <p14:creationId xmlns:p14="http://schemas.microsoft.com/office/powerpoint/2010/main" val="194730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B3168-1233-451B-855F-78AE120736BE}" type="datetimeFigureOut">
              <a:rPr lang="pt-PT" smtClean="0"/>
              <a:t>08/10/2017</a:t>
            </a:fld>
            <a:endParaRPr lang="pt-PT"/>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C121C-27B1-49D0-841B-510C7DE47E21}" type="slidenum">
              <a:rPr lang="pt-PT" smtClean="0"/>
              <a:t>‹nº›</a:t>
            </a:fld>
            <a:endParaRPr lang="pt-PT"/>
          </a:p>
        </p:txBody>
      </p:sp>
    </p:spTree>
    <p:extLst>
      <p:ext uri="{BB962C8B-B14F-4D97-AF65-F5344CB8AC3E}">
        <p14:creationId xmlns:p14="http://schemas.microsoft.com/office/powerpoint/2010/main" val="78852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PT"/>
          </a:p>
        </p:txBody>
      </p:sp>
      <p:sp>
        <p:nvSpPr>
          <p:cNvPr id="3" name="Subtítulo 2"/>
          <p:cNvSpPr>
            <a:spLocks noGrp="1"/>
          </p:cNvSpPr>
          <p:nvPr>
            <p:ph type="subTitle" idx="1"/>
          </p:nvPr>
        </p:nvSpPr>
        <p:spPr/>
        <p:txBody>
          <a:bodyPr/>
          <a:lstStyle/>
          <a:p>
            <a:endParaRPr lang="pt-PT"/>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162"/>
            <a:ext cx="12206594" cy="6827838"/>
          </a:xfrm>
          <a:prstGeom prst="rect">
            <a:avLst/>
          </a:prstGeom>
        </p:spPr>
      </p:pic>
    </p:spTree>
    <p:extLst>
      <p:ext uri="{BB962C8B-B14F-4D97-AF65-F5344CB8AC3E}">
        <p14:creationId xmlns:p14="http://schemas.microsoft.com/office/powerpoint/2010/main" val="1367236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 y="984139"/>
            <a:ext cx="12192001" cy="2387600"/>
          </a:xfrm>
        </p:spPr>
        <p:txBody>
          <a:bodyPr>
            <a:normAutofit/>
          </a:bodyPr>
          <a:lstStyle/>
          <a:p>
            <a:r>
              <a:rPr lang="pt-PT" sz="8800" dirty="0" err="1" smtClean="0">
                <a:latin typeface="Bookman Old Style" panose="02050604050505020204" pitchFamily="18" charset="0"/>
              </a:rPr>
              <a:t>Maths</a:t>
            </a:r>
            <a:r>
              <a:rPr lang="pt-PT" sz="8800" dirty="0" smtClean="0">
                <a:latin typeface="Bookman Old Style" panose="02050604050505020204" pitchFamily="18" charset="0"/>
              </a:rPr>
              <a:t> </a:t>
            </a:r>
            <a:r>
              <a:rPr lang="pt-PT" sz="8800" dirty="0" smtClean="0">
                <a:latin typeface="Bookman Old Style" panose="02050604050505020204" pitchFamily="18" charset="0"/>
              </a:rPr>
              <a:t>in </a:t>
            </a:r>
            <a:endParaRPr lang="pt-PT" sz="23900" dirty="0">
              <a:latin typeface="Monotype Corsiva" panose="03010101010201010101" pitchFamily="66" charset="0"/>
            </a:endParaRPr>
          </a:p>
        </p:txBody>
      </p:sp>
      <p:sp>
        <p:nvSpPr>
          <p:cNvPr id="5" name="Subtítulo 4"/>
          <p:cNvSpPr>
            <a:spLocks noGrp="1"/>
          </p:cNvSpPr>
          <p:nvPr>
            <p:ph type="subTitle" idx="1"/>
          </p:nvPr>
        </p:nvSpPr>
        <p:spPr>
          <a:xfrm>
            <a:off x="0" y="2879024"/>
            <a:ext cx="12192000" cy="2267134"/>
          </a:xfrm>
        </p:spPr>
        <p:txBody>
          <a:bodyPr>
            <a:noAutofit/>
          </a:bodyPr>
          <a:lstStyle/>
          <a:p>
            <a:r>
              <a:rPr lang="pt-PT" sz="21600" b="1" i="1" dirty="0">
                <a:solidFill>
                  <a:prstClr val="black"/>
                </a:solidFill>
                <a:latin typeface="Monotype Corsiva" panose="03010101010201010101" pitchFamily="66" charset="0"/>
                <a:ea typeface="+mj-ea"/>
                <a:cs typeface="+mj-cs"/>
              </a:rPr>
              <a:t>Cinema</a:t>
            </a:r>
            <a:endParaRPr lang="pt-PT" sz="4000" b="1" i="1" dirty="0"/>
          </a:p>
        </p:txBody>
      </p:sp>
      <p:pic>
        <p:nvPicPr>
          <p:cNvPr id="2" name="Imagem 1"/>
          <p:cNvPicPr>
            <a:picLocks noChangeAspect="1"/>
          </p:cNvPicPr>
          <p:nvPr/>
        </p:nvPicPr>
        <p:blipFill>
          <a:blip r:embed="rId2"/>
          <a:stretch>
            <a:fillRect/>
          </a:stretch>
        </p:blipFill>
        <p:spPr>
          <a:xfrm>
            <a:off x="267574" y="168726"/>
            <a:ext cx="11566134" cy="1057401"/>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55991"/>
            <a:ext cx="2317173" cy="3487008"/>
          </a:xfrm>
          <a:prstGeom prst="rect">
            <a:avLst/>
          </a:prstGeom>
        </p:spPr>
      </p:pic>
    </p:spTree>
    <p:extLst>
      <p:ext uri="{BB962C8B-B14F-4D97-AF65-F5344CB8AC3E}">
        <p14:creationId xmlns:p14="http://schemas.microsoft.com/office/powerpoint/2010/main" val="2343829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8"/>
            <a:ext cx="12192000" cy="6854652"/>
          </a:xfrm>
          <a:prstGeom prst="rect">
            <a:avLst/>
          </a:prstGeom>
        </p:spPr>
      </p:pic>
      <p:sp>
        <p:nvSpPr>
          <p:cNvPr id="6" name="CaixaDeTexto 5"/>
          <p:cNvSpPr txBox="1"/>
          <p:nvPr/>
        </p:nvSpPr>
        <p:spPr>
          <a:xfrm>
            <a:off x="2510170" y="478465"/>
            <a:ext cx="6783572" cy="4401205"/>
          </a:xfrm>
          <a:prstGeom prst="rect">
            <a:avLst/>
          </a:prstGeom>
          <a:noFill/>
        </p:spPr>
        <p:txBody>
          <a:bodyPr wrap="square" rtlCol="0">
            <a:spAutoFit/>
          </a:bodyPr>
          <a:lstStyle/>
          <a:p>
            <a:pPr algn="ctr"/>
            <a:r>
              <a:rPr lang="en-US" sz="4000" dirty="0" smtClean="0">
                <a:solidFill>
                  <a:schemeClr val="bg1"/>
                </a:solidFill>
                <a:latin typeface="Gabriola" panose="04040605051002020D02" pitchFamily="82" charset="0"/>
              </a:rPr>
              <a:t>“M</a:t>
            </a:r>
            <a:r>
              <a:rPr lang="en-US" sz="4000" dirty="0" smtClean="0">
                <a:solidFill>
                  <a:schemeClr val="bg1"/>
                </a:solidFill>
                <a:effectLst/>
                <a:latin typeface="Gabriola" panose="04040605051002020D02" pitchFamily="82" charset="0"/>
              </a:rPr>
              <a:t>otion picture is a grand art form that uses elements from all other arts. So if you consider literature, photography, music as arts, then you would have to consider filmmaking an art as well because they are all integrated.”</a:t>
            </a:r>
            <a:endParaRPr lang="pt-PT" sz="4000" dirty="0" smtClean="0">
              <a:solidFill>
                <a:schemeClr val="bg1"/>
              </a:solidFill>
              <a:latin typeface="Gabriola" panose="04040605051002020D02" pitchFamily="82" charset="0"/>
            </a:endParaRPr>
          </a:p>
          <a:p>
            <a:pPr algn="ctr"/>
            <a:endParaRPr lang="pt-PT" sz="4000" dirty="0">
              <a:solidFill>
                <a:schemeClr val="bg1"/>
              </a:solidFill>
            </a:endParaRPr>
          </a:p>
        </p:txBody>
      </p:sp>
    </p:spTree>
    <p:extLst>
      <p:ext uri="{BB962C8B-B14F-4D97-AF65-F5344CB8AC3E}">
        <p14:creationId xmlns:p14="http://schemas.microsoft.com/office/powerpoint/2010/main" val="1345501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xar The math behind the movies - Tony DeRos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086"/>
            <a:ext cx="12176123" cy="6848914"/>
          </a:xfrm>
        </p:spPr>
      </p:pic>
    </p:spTree>
    <p:extLst>
      <p:ext uri="{BB962C8B-B14F-4D97-AF65-F5344CB8AC3E}">
        <p14:creationId xmlns:p14="http://schemas.microsoft.com/office/powerpoint/2010/main" val="17201846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a:p>
        </p:txBody>
      </p:sp>
      <p:sp>
        <p:nvSpPr>
          <p:cNvPr id="3" name="Marcador de Posição de Conteúdo 2"/>
          <p:cNvSpPr>
            <a:spLocks noGrp="1"/>
          </p:cNvSpPr>
          <p:nvPr>
            <p:ph idx="1"/>
          </p:nvPr>
        </p:nvSpPr>
        <p:spPr/>
        <p:txBody>
          <a:bodyPr/>
          <a:lstStyle/>
          <a:p>
            <a:endParaRPr lang="pt-PT"/>
          </a:p>
        </p:txBody>
      </p:sp>
      <p:pic>
        <p:nvPicPr>
          <p:cNvPr id="4" name="Imagem 3"/>
          <p:cNvPicPr>
            <a:picLocks noChangeAspect="1"/>
          </p:cNvPicPr>
          <p:nvPr/>
        </p:nvPicPr>
        <p:blipFill>
          <a:blip r:embed="rId2"/>
          <a:stretch>
            <a:fillRect/>
          </a:stretch>
        </p:blipFill>
        <p:spPr>
          <a:xfrm>
            <a:off x="-1" y="-1"/>
            <a:ext cx="12192001" cy="6868853"/>
          </a:xfrm>
          <a:prstGeom prst="rect">
            <a:avLst/>
          </a:prstGeom>
        </p:spPr>
      </p:pic>
    </p:spTree>
    <p:extLst>
      <p:ext uri="{BB962C8B-B14F-4D97-AF65-F5344CB8AC3E}">
        <p14:creationId xmlns:p14="http://schemas.microsoft.com/office/powerpoint/2010/main" val="1352609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3" name="Marcador de Posição de Conteúdo 2"/>
          <p:cNvSpPr>
            <a:spLocks noGrp="1"/>
          </p:cNvSpPr>
          <p:nvPr>
            <p:ph idx="1"/>
          </p:nvPr>
        </p:nvSpPr>
        <p:spPr>
          <a:xfrm>
            <a:off x="0" y="0"/>
            <a:ext cx="12192000" cy="6858000"/>
          </a:xfrm>
        </p:spPr>
        <p:txBody>
          <a:bodyPr>
            <a:normAutofit/>
          </a:bodyPr>
          <a:lstStyle/>
          <a:p>
            <a:pPr marL="0" indent="0" algn="ctr">
              <a:buNone/>
            </a:pPr>
            <a:endParaRPr lang="pt-PT" sz="11500" dirty="0">
              <a:latin typeface="Monotype Corsiva" panose="03010101010201010101" pitchFamily="66" charset="0"/>
            </a:endParaRPr>
          </a:p>
          <a:p>
            <a:pPr marL="0" indent="0" algn="ctr">
              <a:buNone/>
            </a:pPr>
            <a:r>
              <a:rPr lang="pt-PT" sz="8800" i="1" dirty="0" smtClean="0">
                <a:latin typeface="Monotype Corsiva" panose="03010101010201010101" pitchFamily="66" charset="0"/>
              </a:rPr>
              <a:t>“Imagine </a:t>
            </a:r>
            <a:r>
              <a:rPr lang="pt-PT" sz="8800" i="1" dirty="0">
                <a:latin typeface="Monotype Corsiva" panose="03010101010201010101" pitchFamily="66" charset="0"/>
              </a:rPr>
              <a:t>a </a:t>
            </a:r>
            <a:r>
              <a:rPr lang="pt-PT" sz="8800" i="1" dirty="0" err="1">
                <a:latin typeface="Monotype Corsiva" panose="03010101010201010101" pitchFamily="66" charset="0"/>
              </a:rPr>
              <a:t>marionette</a:t>
            </a:r>
            <a:r>
              <a:rPr lang="pt-PT" sz="8800" i="1" dirty="0">
                <a:latin typeface="Monotype Corsiva" panose="03010101010201010101" pitchFamily="66" charset="0"/>
              </a:rPr>
              <a:t> </a:t>
            </a:r>
            <a:r>
              <a:rPr lang="pt-PT" sz="8800" i="1" dirty="0" err="1">
                <a:latin typeface="Monotype Corsiva" panose="03010101010201010101" pitchFamily="66" charset="0"/>
              </a:rPr>
              <a:t>with</a:t>
            </a:r>
            <a:r>
              <a:rPr lang="pt-PT" sz="8800" i="1" dirty="0">
                <a:latin typeface="Monotype Corsiva" panose="03010101010201010101" pitchFamily="66" charset="0"/>
              </a:rPr>
              <a:t> 700 </a:t>
            </a:r>
            <a:r>
              <a:rPr lang="pt-PT" sz="8800" i="1" dirty="0" err="1" smtClean="0">
                <a:latin typeface="Monotype Corsiva" panose="03010101010201010101" pitchFamily="66" charset="0"/>
              </a:rPr>
              <a:t>strings</a:t>
            </a:r>
            <a:r>
              <a:rPr lang="pt-PT" sz="8800" i="1" dirty="0" smtClean="0">
                <a:latin typeface="Monotype Corsiva" panose="03010101010201010101" pitchFamily="66" charset="0"/>
              </a:rPr>
              <a:t>; </a:t>
            </a:r>
            <a:r>
              <a:rPr lang="pt-PT" sz="8800" i="1" dirty="0" err="1" smtClean="0">
                <a:latin typeface="Monotype Corsiva" panose="03010101010201010101" pitchFamily="66" charset="0"/>
              </a:rPr>
              <a:t>that's</a:t>
            </a:r>
            <a:r>
              <a:rPr lang="pt-PT" sz="8800" i="1" dirty="0" smtClean="0">
                <a:latin typeface="Monotype Corsiva" panose="03010101010201010101" pitchFamily="66" charset="0"/>
              </a:rPr>
              <a:t> </a:t>
            </a:r>
            <a:r>
              <a:rPr lang="pt-PT" sz="8800" i="1" dirty="0" err="1">
                <a:latin typeface="Monotype Corsiva" panose="03010101010201010101" pitchFamily="66" charset="0"/>
              </a:rPr>
              <a:t>what</a:t>
            </a:r>
            <a:r>
              <a:rPr lang="pt-PT" sz="8800" i="1" dirty="0">
                <a:latin typeface="Monotype Corsiva" panose="03010101010201010101" pitchFamily="66" charset="0"/>
              </a:rPr>
              <a:t> </a:t>
            </a:r>
            <a:r>
              <a:rPr lang="pt-PT" sz="8800" i="1" dirty="0" err="1">
                <a:latin typeface="Monotype Corsiva" panose="03010101010201010101" pitchFamily="66" charset="0"/>
              </a:rPr>
              <a:t>our</a:t>
            </a:r>
            <a:r>
              <a:rPr lang="pt-PT" sz="8800" i="1" dirty="0">
                <a:latin typeface="Monotype Corsiva" panose="03010101010201010101" pitchFamily="66" charset="0"/>
              </a:rPr>
              <a:t> </a:t>
            </a:r>
            <a:r>
              <a:rPr lang="pt-PT" sz="8800" i="1" dirty="0" err="1">
                <a:latin typeface="Monotype Corsiva" panose="03010101010201010101" pitchFamily="66" charset="0"/>
              </a:rPr>
              <a:t>animators</a:t>
            </a:r>
            <a:r>
              <a:rPr lang="pt-PT" sz="8800" i="1" dirty="0">
                <a:latin typeface="Monotype Corsiva" panose="03010101010201010101" pitchFamily="66" charset="0"/>
              </a:rPr>
              <a:t> are </a:t>
            </a:r>
            <a:r>
              <a:rPr lang="pt-PT" sz="8800" i="1" dirty="0" err="1">
                <a:latin typeface="Monotype Corsiva" panose="03010101010201010101" pitchFamily="66" charset="0"/>
              </a:rPr>
              <a:t>dealing</a:t>
            </a:r>
            <a:r>
              <a:rPr lang="pt-PT" sz="8800" i="1" dirty="0">
                <a:latin typeface="Monotype Corsiva" panose="03010101010201010101" pitchFamily="66" charset="0"/>
              </a:rPr>
              <a:t> </a:t>
            </a:r>
            <a:r>
              <a:rPr lang="pt-PT" sz="8800" i="1" dirty="0" err="1">
                <a:latin typeface="Monotype Corsiva" panose="03010101010201010101" pitchFamily="66" charset="0"/>
              </a:rPr>
              <a:t>with</a:t>
            </a:r>
            <a:r>
              <a:rPr lang="pt-PT" sz="8800" i="1" dirty="0" smtClean="0">
                <a:latin typeface="Monotype Corsiva" panose="03010101010201010101" pitchFamily="66" charset="0"/>
              </a:rPr>
              <a:t>.”</a:t>
            </a:r>
          </a:p>
          <a:p>
            <a:pPr marL="0" indent="0" algn="r">
              <a:buNone/>
            </a:pPr>
            <a:r>
              <a:rPr lang="pt-PT" sz="5400" i="1" dirty="0" smtClean="0">
                <a:latin typeface="Monotype Corsiva" panose="03010101010201010101" pitchFamily="66" charset="0"/>
              </a:rPr>
              <a:t>Tony </a:t>
            </a:r>
            <a:r>
              <a:rPr lang="pt-PT" sz="5400" i="1" dirty="0" err="1" smtClean="0">
                <a:latin typeface="Monotype Corsiva" panose="03010101010201010101" pitchFamily="66" charset="0"/>
              </a:rPr>
              <a:t>DeRose</a:t>
            </a:r>
            <a:endParaRPr lang="pt-PT" sz="5400" i="1" dirty="0">
              <a:latin typeface="Monotype Corsiva" panose="03010101010201010101" pitchFamily="66" charset="0"/>
            </a:endParaRPr>
          </a:p>
          <a:p>
            <a:pPr marL="0" indent="0">
              <a:buNone/>
            </a:pPr>
            <a:endParaRPr lang="pt-PT" sz="2600" dirty="0"/>
          </a:p>
        </p:txBody>
      </p:sp>
    </p:spTree>
    <p:extLst>
      <p:ext uri="{BB962C8B-B14F-4D97-AF65-F5344CB8AC3E}">
        <p14:creationId xmlns:p14="http://schemas.microsoft.com/office/powerpoint/2010/main" val="3053777642"/>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66</Words>
  <Application>Microsoft Office PowerPoint</Application>
  <PresentationFormat>Ecrã Panorâmico</PresentationFormat>
  <Paragraphs>6</Paragraphs>
  <Slides>6</Slides>
  <Notes>0</Notes>
  <HiddenSlides>0</HiddenSlides>
  <MMClips>1</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6</vt:i4>
      </vt:variant>
    </vt:vector>
  </HeadingPairs>
  <TitlesOfParts>
    <vt:vector size="13" baseType="lpstr">
      <vt:lpstr>Arial</vt:lpstr>
      <vt:lpstr>Bookman Old Style</vt:lpstr>
      <vt:lpstr>Calibri</vt:lpstr>
      <vt:lpstr>Calibri Light</vt:lpstr>
      <vt:lpstr>Gabriola</vt:lpstr>
      <vt:lpstr>Monotype Corsiva</vt:lpstr>
      <vt:lpstr>Tema do Office</vt:lpstr>
      <vt:lpstr>Apresentação do PowerPoint</vt:lpstr>
      <vt:lpstr>Maths in </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Gonzaga Oliveira</dc:creator>
  <cp:lastModifiedBy>Gonzaga Oliveira</cp:lastModifiedBy>
  <cp:revision>14</cp:revision>
  <dcterms:created xsi:type="dcterms:W3CDTF">2017-09-30T12:22:17Z</dcterms:created>
  <dcterms:modified xsi:type="dcterms:W3CDTF">2017-10-08T15:17:09Z</dcterms:modified>
</cp:coreProperties>
</file>